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3" r:id="rId14"/>
    <p:sldId id="268" r:id="rId15"/>
    <p:sldId id="269" r:id="rId16"/>
    <p:sldId id="272" r:id="rId17"/>
    <p:sldId id="270" r:id="rId18"/>
    <p:sldId id="274" r:id="rId19"/>
    <p:sldId id="275" r:id="rId20"/>
    <p:sldId id="27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7A81C-FAC8-483D-8691-82FE3FB6336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A7D3-183F-4207-8AD5-1F51DB3D1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7A81C-FAC8-483D-8691-82FE3FB6336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A7D3-183F-4207-8AD5-1F51DB3D1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7A81C-FAC8-483D-8691-82FE3FB6336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A7D3-183F-4207-8AD5-1F51DB3D1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7A81C-FAC8-483D-8691-82FE3FB6336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A7D3-183F-4207-8AD5-1F51DB3D1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7A81C-FAC8-483D-8691-82FE3FB6336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A7D3-183F-4207-8AD5-1F51DB3D1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7A81C-FAC8-483D-8691-82FE3FB6336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A7D3-183F-4207-8AD5-1F51DB3D1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7A81C-FAC8-483D-8691-82FE3FB6336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A7D3-183F-4207-8AD5-1F51DB3D1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7A81C-FAC8-483D-8691-82FE3FB6336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A7D3-183F-4207-8AD5-1F51DB3D1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7A81C-FAC8-483D-8691-82FE3FB6336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A7D3-183F-4207-8AD5-1F51DB3D1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7A81C-FAC8-483D-8691-82FE3FB6336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A7D3-183F-4207-8AD5-1F51DB3D1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7A81C-FAC8-483D-8691-82FE3FB6336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A7D3-183F-4207-8AD5-1F51DB3D1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7A81C-FAC8-483D-8691-82FE3FB6336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3A7D3-183F-4207-8AD5-1F51DB3D1DA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ZW" dirty="0"/>
              <a:t>Peptic ulcer drugs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W" dirty="0" smtClean="0"/>
              <a:t>Antacids, H2 receptor antagonist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H 2 antagonists are especially effective at inhibiting nocturnal </a:t>
            </a:r>
            <a:r>
              <a:rPr lang="en-US" dirty="0" smtClean="0"/>
              <a:t>acid secretion </a:t>
            </a:r>
            <a:r>
              <a:rPr lang="en-US" dirty="0"/>
              <a:t>(which depends largely on histamine), but they have </a:t>
            </a:r>
            <a:r>
              <a:rPr lang="en-US" dirty="0" smtClean="0"/>
              <a:t>a modest </a:t>
            </a:r>
            <a:r>
              <a:rPr lang="en-US" dirty="0"/>
              <a:t>impact on meal-stimulated acid secretion (which is </a:t>
            </a:r>
            <a:r>
              <a:rPr lang="en-US" dirty="0" smtClean="0"/>
              <a:t>stimulated by </a:t>
            </a:r>
            <a:r>
              <a:rPr lang="en-US" dirty="0" err="1"/>
              <a:t>gastrin</a:t>
            </a:r>
            <a:r>
              <a:rPr lang="en-US" dirty="0"/>
              <a:t> and acetylcholine as well as histamine). </a:t>
            </a:r>
            <a:endParaRPr lang="en-US" dirty="0" smtClean="0"/>
          </a:p>
          <a:p>
            <a:r>
              <a:rPr lang="en-US" dirty="0" smtClean="0"/>
              <a:t>Therefore, nocturnal </a:t>
            </a:r>
            <a:r>
              <a:rPr lang="en-US" dirty="0"/>
              <a:t>and fasting </a:t>
            </a:r>
            <a:r>
              <a:rPr lang="en-US" dirty="0" err="1"/>
              <a:t>intragastric</a:t>
            </a:r>
            <a:r>
              <a:rPr lang="en-US" dirty="0"/>
              <a:t> pH is raised to 4–5 but </a:t>
            </a:r>
            <a:r>
              <a:rPr lang="en-US" dirty="0" smtClean="0"/>
              <a:t>the impact </a:t>
            </a:r>
            <a:r>
              <a:rPr lang="en-US" dirty="0"/>
              <a:t>on the daytime, meal-stimulated pH profile is less.</a:t>
            </a:r>
          </a:p>
          <a:p>
            <a:r>
              <a:rPr lang="en-US" dirty="0"/>
              <a:t>Recommended prescription doses maintain greater than 50% </a:t>
            </a:r>
            <a:r>
              <a:rPr lang="en-US" dirty="0" smtClean="0"/>
              <a:t>acid inhibition </a:t>
            </a:r>
            <a:r>
              <a:rPr lang="en-US" dirty="0"/>
              <a:t>for 10 hours; hence, these drugs are commonly </a:t>
            </a:r>
            <a:r>
              <a:rPr lang="en-US" dirty="0" smtClean="0"/>
              <a:t>given twice </a:t>
            </a:r>
            <a:r>
              <a:rPr lang="en-US" dirty="0"/>
              <a:t>daily.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Clinical 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/>
              <a:t>A. </a:t>
            </a:r>
            <a:r>
              <a:rPr lang="en-US" b="1" dirty="0" err="1"/>
              <a:t>Gastroesophageal</a:t>
            </a:r>
            <a:r>
              <a:rPr lang="en-US" b="1" dirty="0"/>
              <a:t> Reflux Disease (GERD)</a:t>
            </a:r>
          </a:p>
          <a:p>
            <a:r>
              <a:rPr lang="en-US" dirty="0"/>
              <a:t>Patients with infrequent heartburn or dyspepsia (fewer than </a:t>
            </a:r>
            <a:r>
              <a:rPr lang="en-US" dirty="0" smtClean="0"/>
              <a:t>3 times </a:t>
            </a:r>
            <a:r>
              <a:rPr lang="en-US" dirty="0"/>
              <a:t>per week) may take either antacids or intermittent H </a:t>
            </a:r>
            <a:r>
              <a:rPr lang="en-US" dirty="0" smtClean="0"/>
              <a:t>2 antagonists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Because </a:t>
            </a:r>
            <a:r>
              <a:rPr lang="en-US" dirty="0"/>
              <a:t>antacids provide rapid acid </a:t>
            </a:r>
            <a:r>
              <a:rPr lang="en-US" dirty="0" smtClean="0"/>
              <a:t>neutralization, they </a:t>
            </a:r>
            <a:r>
              <a:rPr lang="en-US" dirty="0"/>
              <a:t>afford faster symptom relief than H 2 antagonists. </a:t>
            </a:r>
            <a:r>
              <a:rPr lang="en-US" dirty="0" smtClean="0"/>
              <a:t>However, the </a:t>
            </a:r>
            <a:r>
              <a:rPr lang="en-US" dirty="0"/>
              <a:t>effect of antacids is short-lived (1–2 hours) compared with H </a:t>
            </a:r>
            <a:r>
              <a:rPr lang="en-US" dirty="0" smtClean="0"/>
              <a:t>2 antagonists </a:t>
            </a:r>
            <a:r>
              <a:rPr lang="en-US" dirty="0"/>
              <a:t>(6–10 hours). </a:t>
            </a:r>
            <a:endParaRPr lang="en-US" dirty="0" smtClean="0"/>
          </a:p>
          <a:p>
            <a:r>
              <a:rPr lang="en-US" dirty="0" smtClean="0"/>
              <a:t>H </a:t>
            </a:r>
            <a:r>
              <a:rPr lang="en-US" dirty="0"/>
              <a:t>2 antagonists may be taken </a:t>
            </a:r>
            <a:r>
              <a:rPr lang="en-US" dirty="0" err="1" smtClean="0"/>
              <a:t>prophylactically</a:t>
            </a:r>
            <a:r>
              <a:rPr lang="en-US" dirty="0" smtClean="0"/>
              <a:t> before </a:t>
            </a:r>
            <a:r>
              <a:rPr lang="en-US" dirty="0"/>
              <a:t>meals in an effort to reduce the likelihood of heartburn.</a:t>
            </a:r>
          </a:p>
          <a:p>
            <a:r>
              <a:rPr lang="en-US" dirty="0"/>
              <a:t>Frequent heartburn is better treated with twice-daily H </a:t>
            </a:r>
            <a:r>
              <a:rPr lang="en-US" dirty="0" smtClean="0"/>
              <a:t>2 antagonists </a:t>
            </a:r>
            <a:r>
              <a:rPr lang="en-US" dirty="0"/>
              <a:t>or proton pump inhibitors. </a:t>
            </a:r>
            <a:endParaRPr lang="en-US" dirty="0" smtClean="0"/>
          </a:p>
          <a:p>
            <a:r>
              <a:rPr lang="en-US" dirty="0" smtClean="0"/>
              <a:t>In patients with </a:t>
            </a:r>
            <a:r>
              <a:rPr lang="en-US" dirty="0"/>
              <a:t>erosive </a:t>
            </a:r>
            <a:r>
              <a:rPr lang="en-US" dirty="0" err="1"/>
              <a:t>esophagitis</a:t>
            </a:r>
            <a:r>
              <a:rPr lang="en-US" dirty="0"/>
              <a:t> (approximately 50% of patients </a:t>
            </a:r>
            <a:r>
              <a:rPr lang="en-US" dirty="0" smtClean="0"/>
              <a:t>with GERD</a:t>
            </a:r>
            <a:r>
              <a:rPr lang="en-US" dirty="0"/>
              <a:t>), H 2 antagonists afford healing in less than 50% </a:t>
            </a:r>
            <a:r>
              <a:rPr lang="en-US" dirty="0" smtClean="0"/>
              <a:t>of patients</a:t>
            </a:r>
            <a:r>
              <a:rPr lang="en-US" dirty="0"/>
              <a:t>; hence proton pump inhibitors are preferred because </a:t>
            </a:r>
            <a:r>
              <a:rPr lang="en-US" dirty="0" smtClean="0"/>
              <a:t>of their </a:t>
            </a:r>
            <a:r>
              <a:rPr lang="en-US" dirty="0"/>
              <a:t>superior acid inhibition.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B. Peptic Ulcer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Proton </a:t>
            </a:r>
            <a:r>
              <a:rPr lang="en-US" dirty="0"/>
              <a:t>pump inhibitors have largely replaced H 2 antagonists </a:t>
            </a:r>
            <a:r>
              <a:rPr lang="en-US" dirty="0" smtClean="0"/>
              <a:t>in the </a:t>
            </a:r>
            <a:r>
              <a:rPr lang="en-US" dirty="0"/>
              <a:t>treatment of acute peptic ulcer disease. Nevertheless, H </a:t>
            </a:r>
            <a:r>
              <a:rPr lang="en-US" dirty="0" smtClean="0"/>
              <a:t>2 antagonists </a:t>
            </a:r>
            <a:r>
              <a:rPr lang="en-US" dirty="0"/>
              <a:t>are still sometimes used. </a:t>
            </a:r>
            <a:endParaRPr lang="en-US" dirty="0" smtClean="0"/>
          </a:p>
          <a:p>
            <a:r>
              <a:rPr lang="en-US" dirty="0" smtClean="0"/>
              <a:t>Nocturnal </a:t>
            </a:r>
            <a:r>
              <a:rPr lang="en-US" dirty="0"/>
              <a:t>acid </a:t>
            </a:r>
            <a:r>
              <a:rPr lang="en-US" dirty="0" smtClean="0"/>
              <a:t>suppression by </a:t>
            </a:r>
            <a:r>
              <a:rPr lang="en-US" dirty="0"/>
              <a:t>H 2 antagonists affords effective ulcer healing in most </a:t>
            </a:r>
            <a:r>
              <a:rPr lang="en-US" dirty="0" smtClean="0"/>
              <a:t>patients with </a:t>
            </a:r>
            <a:r>
              <a:rPr lang="en-US" dirty="0"/>
              <a:t>uncomplicated gastric and duodenal ulcers. Hence, all </a:t>
            </a:r>
            <a:r>
              <a:rPr lang="en-US" dirty="0" smtClean="0"/>
              <a:t>the agents </a:t>
            </a:r>
            <a:r>
              <a:rPr lang="en-US" dirty="0"/>
              <a:t>may be administered once daily at bedtime, resulting </a:t>
            </a:r>
            <a:r>
              <a:rPr lang="en-US" dirty="0" smtClean="0"/>
              <a:t>in ulcer </a:t>
            </a:r>
            <a:r>
              <a:rPr lang="en-US" dirty="0"/>
              <a:t>healing rates of more than 80–90% after 6–8 weeks </a:t>
            </a:r>
            <a:r>
              <a:rPr lang="en-US" dirty="0" smtClean="0"/>
              <a:t>of therapy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patients with ulcers caused by aspirin or </a:t>
            </a:r>
            <a:r>
              <a:rPr lang="en-US" dirty="0" smtClean="0"/>
              <a:t>other NSAIDs</a:t>
            </a:r>
            <a:r>
              <a:rPr lang="en-US" dirty="0"/>
              <a:t>, the NSAID should be discontinued. If the NSAID </a:t>
            </a:r>
            <a:r>
              <a:rPr lang="en-US" dirty="0" smtClean="0"/>
              <a:t>must be </a:t>
            </a:r>
            <a:r>
              <a:rPr lang="en-US" dirty="0"/>
              <a:t>continued for clinical reasons despite active ulceration, a </a:t>
            </a:r>
            <a:r>
              <a:rPr lang="en-US" dirty="0" smtClean="0"/>
              <a:t>proton pump </a:t>
            </a:r>
            <a:r>
              <a:rPr lang="en-US" dirty="0"/>
              <a:t>inhibitor should be given instead of an H 2 </a:t>
            </a:r>
            <a:r>
              <a:rPr lang="en-US" dirty="0" smtClean="0"/>
              <a:t>antagonist to </a:t>
            </a:r>
            <a:r>
              <a:rPr lang="en-US" dirty="0"/>
              <a:t>more reliably promote ulcer healing.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For patients with acute peptic ulcers caused by </a:t>
            </a:r>
            <a:r>
              <a:rPr lang="en-US" i="1" dirty="0" smtClean="0"/>
              <a:t>H pylori, H 2 </a:t>
            </a:r>
            <a:r>
              <a:rPr lang="en-US" dirty="0" smtClean="0"/>
              <a:t>antagonists no longer play a significant therapeutic role. </a:t>
            </a:r>
            <a:r>
              <a:rPr lang="en-US" i="1" dirty="0" smtClean="0"/>
              <a:t>H pylori </a:t>
            </a:r>
            <a:r>
              <a:rPr lang="en-US" dirty="0" smtClean="0"/>
              <a:t>should be treated with a </a:t>
            </a:r>
            <a:r>
              <a:rPr lang="en-US" i="1" dirty="0" smtClean="0"/>
              <a:t>10 </a:t>
            </a:r>
            <a:r>
              <a:rPr lang="en-US" dirty="0" smtClean="0"/>
              <a:t>to 14-day course of therapy including a proton pump </a:t>
            </a:r>
            <a:r>
              <a:rPr lang="en-US" dirty="0" err="1" smtClean="0"/>
              <a:t>inhibitorand</a:t>
            </a:r>
            <a:r>
              <a:rPr lang="en-US" dirty="0" smtClean="0"/>
              <a:t> two antibiotics (see below). This regimen achieves ulcer healing and eradication of the infection in more than 90% of patients.</a:t>
            </a:r>
          </a:p>
          <a:p>
            <a:r>
              <a:rPr lang="en-US" dirty="0" smtClean="0"/>
              <a:t>For the minority of patients in whom </a:t>
            </a:r>
            <a:r>
              <a:rPr lang="en-US" i="1" dirty="0" smtClean="0"/>
              <a:t>H pylori cannot be successfully </a:t>
            </a:r>
            <a:r>
              <a:rPr lang="en-US" dirty="0" smtClean="0"/>
              <a:t>eradicated, H 2 antagonists may be given daily at bedtime in half of the usual ulcer therapeutic dose to prevent ulcer recurrence </a:t>
            </a:r>
            <a:r>
              <a:rPr lang="nn-NO" dirty="0" smtClean="0"/>
              <a:t>(eg, ranitidine, 150 mg; famotidine, 20 mg).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C. </a:t>
            </a:r>
            <a:r>
              <a:rPr lang="en-US" b="1" dirty="0" err="1" smtClean="0"/>
              <a:t>Nonulcer</a:t>
            </a:r>
            <a:r>
              <a:rPr lang="en-US" b="1" dirty="0" smtClean="0"/>
              <a:t> Dyspepsia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 </a:t>
            </a:r>
            <a:r>
              <a:rPr lang="en-US" dirty="0"/>
              <a:t>2 antagonists are commonly used as over-the-counter agents </a:t>
            </a:r>
            <a:r>
              <a:rPr lang="en-US" dirty="0" smtClean="0"/>
              <a:t>and prescription </a:t>
            </a:r>
            <a:r>
              <a:rPr lang="en-US" dirty="0"/>
              <a:t>agents for treatment of intermittent dyspepsia </a:t>
            </a:r>
            <a:r>
              <a:rPr lang="en-US" dirty="0" smtClean="0"/>
              <a:t>not caused </a:t>
            </a:r>
            <a:r>
              <a:rPr lang="en-US" dirty="0"/>
              <a:t>by peptic ulcer. </a:t>
            </a:r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benefit compared with </a:t>
            </a:r>
            <a:r>
              <a:rPr lang="en-US" dirty="0" smtClean="0"/>
              <a:t>placebo has </a:t>
            </a:r>
            <a:r>
              <a:rPr lang="en-US" dirty="0"/>
              <a:t>never been convincingly demonstrated.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D. Prevention of Bleeding from Stress-Related Gastritis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Clinically </a:t>
            </a:r>
            <a:r>
              <a:rPr lang="en-US" dirty="0"/>
              <a:t>important bleeding from upper gastrointestinal </a:t>
            </a:r>
            <a:r>
              <a:rPr lang="en-US" dirty="0" smtClean="0"/>
              <a:t>erosions or </a:t>
            </a:r>
            <a:r>
              <a:rPr lang="en-US" dirty="0"/>
              <a:t>ulcers occurs in 1–5% of critically ill patients as a result </a:t>
            </a:r>
            <a:r>
              <a:rPr lang="en-US" dirty="0" smtClean="0"/>
              <a:t>of impaired </a:t>
            </a:r>
            <a:r>
              <a:rPr lang="en-US" dirty="0"/>
              <a:t>mucosal defense mechanisms caused by poor perfusion.</a:t>
            </a:r>
          </a:p>
          <a:p>
            <a:r>
              <a:rPr lang="en-US" dirty="0"/>
              <a:t>Although most critically ill patients have normal or decreased </a:t>
            </a:r>
            <a:r>
              <a:rPr lang="en-US" dirty="0" smtClean="0"/>
              <a:t>acid secretion</a:t>
            </a:r>
            <a:r>
              <a:rPr lang="en-US" dirty="0"/>
              <a:t>, numerous studies have shown that agents that </a:t>
            </a:r>
            <a:r>
              <a:rPr lang="en-US" dirty="0" smtClean="0"/>
              <a:t>increase </a:t>
            </a:r>
            <a:r>
              <a:rPr lang="en-US" dirty="0" err="1" smtClean="0"/>
              <a:t>intragastric</a:t>
            </a:r>
            <a:r>
              <a:rPr lang="en-US" dirty="0" smtClean="0"/>
              <a:t> </a:t>
            </a:r>
            <a:r>
              <a:rPr lang="en-US" dirty="0"/>
              <a:t>pH (H 2 antagonists or proton pump inhibitors) </a:t>
            </a:r>
            <a:r>
              <a:rPr lang="en-US" dirty="0" smtClean="0"/>
              <a:t>reduce the </a:t>
            </a:r>
            <a:r>
              <a:rPr lang="en-US" dirty="0"/>
              <a:t>incidence of clinically significant bleeding.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patients without a </a:t>
            </a:r>
            <a:r>
              <a:rPr lang="en-US" dirty="0" err="1" smtClean="0"/>
              <a:t>nasoenteric</a:t>
            </a:r>
            <a:r>
              <a:rPr lang="en-US" dirty="0" smtClean="0"/>
              <a:t> tube </a:t>
            </a:r>
            <a:r>
              <a:rPr lang="en-US" dirty="0"/>
              <a:t>or with significant </a:t>
            </a:r>
            <a:r>
              <a:rPr lang="en-US" dirty="0" err="1"/>
              <a:t>ileus</a:t>
            </a:r>
            <a:r>
              <a:rPr lang="en-US" dirty="0"/>
              <a:t>, intravenous H 2 antagonists </a:t>
            </a:r>
            <a:r>
              <a:rPr lang="en-US" dirty="0" smtClean="0"/>
              <a:t>are preferable </a:t>
            </a:r>
            <a:r>
              <a:rPr lang="en-US" dirty="0"/>
              <a:t>over intravenous proton pump inhibitors because </a:t>
            </a:r>
            <a:r>
              <a:rPr lang="en-US" dirty="0" smtClean="0"/>
              <a:t>of their </a:t>
            </a:r>
            <a:r>
              <a:rPr lang="en-US" dirty="0"/>
              <a:t>proven efficacy and lower </a:t>
            </a:r>
            <a:r>
              <a:rPr lang="en-US" dirty="0" smtClean="0"/>
              <a:t>cost.</a:t>
            </a:r>
          </a:p>
          <a:p>
            <a:r>
              <a:rPr lang="en-US" dirty="0" smtClean="0"/>
              <a:t>Continuous </a:t>
            </a:r>
            <a:r>
              <a:rPr lang="en-US" dirty="0"/>
              <a:t>infusions of H </a:t>
            </a:r>
            <a:r>
              <a:rPr lang="en-US" dirty="0" smtClean="0"/>
              <a:t>2 antagonists </a:t>
            </a:r>
            <a:r>
              <a:rPr lang="en-US" dirty="0"/>
              <a:t>are generally preferred to bolus infusions because </a:t>
            </a:r>
            <a:r>
              <a:rPr lang="en-US" dirty="0" smtClean="0"/>
              <a:t>they achieve </a:t>
            </a:r>
            <a:r>
              <a:rPr lang="en-US" dirty="0"/>
              <a:t>more consistent, sustained elevation of </a:t>
            </a:r>
            <a:r>
              <a:rPr lang="en-US" dirty="0" err="1"/>
              <a:t>intragastric</a:t>
            </a:r>
            <a:r>
              <a:rPr lang="en-US" dirty="0"/>
              <a:t> </a:t>
            </a:r>
            <a:r>
              <a:rPr lang="en-US" dirty="0" err="1"/>
              <a:t>pH.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Clinical comparisons of H2–receptor blockers.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447797"/>
          <a:ext cx="8229600" cy="4684522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8382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MyriadPro-Bold"/>
                        </a:rPr>
                        <a:t>Drug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MyriadPro-Bold"/>
                        </a:rPr>
                        <a:t>Relative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MyriadPro-Bold"/>
                        </a:rPr>
                        <a:t>Potency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MyriadPro-Bold"/>
                        </a:rPr>
                        <a:t>Dose to Achieve 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SymbolBold"/>
                        </a:rPr>
                        <a:t>&gt; 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MyriadPro-Bold"/>
                        </a:rPr>
                        <a:t>50%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MyriadPro-Bold"/>
                        </a:rPr>
                        <a:t>Acid Inhibition for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MyriadPro-Bold"/>
                        </a:rPr>
                        <a:t>10 Hours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MyriadPro-Bold"/>
                        </a:rPr>
                        <a:t>Usual Dose for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MyriadPro-Bold"/>
                        </a:rPr>
                        <a:t>Acute Duodenal or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MyriadPro-Bold"/>
                        </a:rPr>
                        <a:t>Gastric Ulcer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MyriadPro-Bold"/>
                        </a:rPr>
                        <a:t>Usual Dose for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MyriadPro-Bold"/>
                        </a:rPr>
                        <a:t>Gastroesophageal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MyriadPro-Bold"/>
                        </a:rPr>
                        <a:t>Reflux Disease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MyriadPro-Bold"/>
                        </a:rPr>
                        <a:t>Usual Dose for Prevention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MyriadPro-Bold"/>
                        </a:rPr>
                        <a:t>of Stress–Related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MyriadPro-Bold"/>
                        </a:rPr>
                        <a:t>Bleeding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Cimetidine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1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400–800 mg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800 mg HS or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400 mg bid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800 mg bid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50 mg/h continuous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infusion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77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Ranitidine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4–10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150 mg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300 mg HS or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150 mg bid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150 mg bid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6.25 mg/h continuous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infusion or 50 mg IV every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6–8 h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Nizatidine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4–10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150 mg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300 mg HS or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150 mg bid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150 mg bid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Not available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9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Famotidine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20–50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20 mg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40 mg HS or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20 mg bid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MyriadPro-Regular"/>
                          <a:cs typeface="MyriadPro-Regular"/>
                        </a:rPr>
                        <a:t>20 mg bid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MyriadPro-Regular"/>
                          <a:cs typeface="MyriadPro-Regular"/>
                        </a:rPr>
                        <a:t>20 mg IV every 12 h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Adverse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H </a:t>
            </a:r>
            <a:r>
              <a:rPr lang="en-US" dirty="0"/>
              <a:t>2 antagonists are extremely safe drugs. Adverse effects occur </a:t>
            </a:r>
            <a:r>
              <a:rPr lang="en-US" dirty="0" smtClean="0"/>
              <a:t>in less </a:t>
            </a:r>
            <a:r>
              <a:rPr lang="en-US" dirty="0"/>
              <a:t>than 3% of patients and include diarrhea, headache, </a:t>
            </a:r>
            <a:r>
              <a:rPr lang="en-US" dirty="0" smtClean="0"/>
              <a:t>fatigue, </a:t>
            </a:r>
            <a:r>
              <a:rPr lang="en-US" dirty="0" err="1" smtClean="0"/>
              <a:t>myalgias</a:t>
            </a:r>
            <a:r>
              <a:rPr lang="en-US" dirty="0"/>
              <a:t>, and constipation.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studies suggest that </a:t>
            </a:r>
            <a:r>
              <a:rPr lang="en-US" dirty="0" smtClean="0"/>
              <a:t>intravenous H 2 antagonists (or proton pump inhibitors) may increase the risk of </a:t>
            </a:r>
            <a:r>
              <a:rPr lang="en-US" dirty="0" err="1"/>
              <a:t>nosocomial</a:t>
            </a:r>
            <a:r>
              <a:rPr lang="en-US" dirty="0"/>
              <a:t> pneumonia in critically ill patients.</a:t>
            </a:r>
          </a:p>
          <a:p>
            <a:r>
              <a:rPr lang="fr-FR" dirty="0"/>
              <a:t>Mental </a:t>
            </a:r>
            <a:r>
              <a:rPr lang="fr-FR" dirty="0" err="1"/>
              <a:t>status</a:t>
            </a:r>
            <a:r>
              <a:rPr lang="fr-FR" dirty="0"/>
              <a:t> changes (confusion, hallucinations, </a:t>
            </a:r>
            <a:r>
              <a:rPr lang="fr-FR" dirty="0" smtClean="0"/>
              <a:t>agitation)</a:t>
            </a:r>
            <a:r>
              <a:rPr lang="en-US" dirty="0" smtClean="0"/>
              <a:t>may </a:t>
            </a:r>
            <a:r>
              <a:rPr lang="en-US" dirty="0"/>
              <a:t>occur with administration of intravenous H 2 </a:t>
            </a:r>
            <a:r>
              <a:rPr lang="en-US" dirty="0" smtClean="0"/>
              <a:t>antagonists, especially </a:t>
            </a:r>
            <a:r>
              <a:rPr lang="en-US" dirty="0"/>
              <a:t>in patients in the intensive care unit who are elderly </a:t>
            </a:r>
            <a:r>
              <a:rPr lang="en-US" dirty="0" err="1" smtClean="0"/>
              <a:t>orwho</a:t>
            </a:r>
            <a:r>
              <a:rPr lang="en-US" dirty="0" smtClean="0"/>
              <a:t> </a:t>
            </a:r>
            <a:r>
              <a:rPr lang="en-US" dirty="0"/>
              <a:t>have renal or hepatic dysfunction. These events may be </a:t>
            </a:r>
            <a:r>
              <a:rPr lang="en-US" dirty="0" smtClean="0"/>
              <a:t>more common </a:t>
            </a:r>
            <a:r>
              <a:rPr lang="en-US" dirty="0"/>
              <a:t>with </a:t>
            </a:r>
            <a:r>
              <a:rPr lang="en-US" dirty="0" err="1"/>
              <a:t>cimetidine</a:t>
            </a:r>
            <a:r>
              <a:rPr lang="en-US" dirty="0"/>
              <a:t>. Mental status changes rarely occur </a:t>
            </a:r>
            <a:r>
              <a:rPr lang="en-US" dirty="0" smtClean="0"/>
              <a:t>in ambulatory </a:t>
            </a:r>
            <a:r>
              <a:rPr lang="en-US" dirty="0"/>
              <a:t>patients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Cimetidine</a:t>
            </a:r>
            <a:r>
              <a:rPr lang="en-US" dirty="0" smtClean="0"/>
              <a:t> inhibits binding of </a:t>
            </a:r>
            <a:r>
              <a:rPr lang="en-US" dirty="0" err="1" smtClean="0"/>
              <a:t>dihydrotestosterone</a:t>
            </a:r>
            <a:r>
              <a:rPr lang="en-US" dirty="0" smtClean="0"/>
              <a:t> to androgen receptors, inhibits metabolism of </a:t>
            </a:r>
            <a:r>
              <a:rPr lang="en-US" dirty="0" err="1" smtClean="0"/>
              <a:t>estradiol</a:t>
            </a:r>
            <a:r>
              <a:rPr lang="en-US" dirty="0" smtClean="0"/>
              <a:t>, and increases serum </a:t>
            </a:r>
            <a:r>
              <a:rPr lang="en-US" dirty="0" err="1" smtClean="0"/>
              <a:t>prolactin</a:t>
            </a:r>
            <a:r>
              <a:rPr lang="en-US" dirty="0" smtClean="0"/>
              <a:t> levels. When used long-term or in high doses, it may cause </a:t>
            </a:r>
            <a:r>
              <a:rPr lang="en-US" dirty="0" err="1" smtClean="0"/>
              <a:t>gynecomastia</a:t>
            </a:r>
            <a:r>
              <a:rPr lang="en-US" dirty="0" smtClean="0"/>
              <a:t> or impotence in men and </a:t>
            </a:r>
            <a:r>
              <a:rPr lang="en-US" dirty="0" err="1" smtClean="0"/>
              <a:t>galactorrhea</a:t>
            </a:r>
            <a:r>
              <a:rPr lang="en-US" dirty="0" smtClean="0"/>
              <a:t> in women. These effects are specific to </a:t>
            </a:r>
            <a:r>
              <a:rPr lang="en-US" dirty="0" err="1" smtClean="0"/>
              <a:t>cimetidine</a:t>
            </a:r>
            <a:r>
              <a:rPr lang="en-US" dirty="0" smtClean="0"/>
              <a:t> and do not occur with the other H 2 antagonists.</a:t>
            </a:r>
          </a:p>
          <a:p>
            <a:r>
              <a:rPr lang="en-US" dirty="0" smtClean="0"/>
              <a:t>Although there are no known harmful effects on the fetus, H 2 antagonists cross the placenta. Therefore, they should not be administered to pregnant women unless absolutely necessary.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H 2 antagonists are secreted into breast milk and may therefore affect nursing infants.</a:t>
            </a:r>
          </a:p>
          <a:p>
            <a:r>
              <a:rPr lang="en-US" dirty="0" smtClean="0"/>
              <a:t>H 2 antagonists may rarely cause blood </a:t>
            </a:r>
            <a:r>
              <a:rPr lang="en-US" dirty="0" err="1" smtClean="0"/>
              <a:t>dyscrasias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Blockade of cardiac H 2 receptors may cause </a:t>
            </a:r>
            <a:r>
              <a:rPr lang="en-US" dirty="0" err="1" smtClean="0"/>
              <a:t>bradycardia</a:t>
            </a:r>
            <a:r>
              <a:rPr lang="en-US" dirty="0" smtClean="0"/>
              <a:t>, but this is rarely of clinical significance. Rapid intravenous infusion may cause </a:t>
            </a:r>
            <a:r>
              <a:rPr lang="en-US" dirty="0" err="1" smtClean="0"/>
              <a:t>bradycardia</a:t>
            </a:r>
            <a:r>
              <a:rPr lang="en-US" dirty="0" smtClean="0"/>
              <a:t> and hypotension through blockade of cardiac H 2 receptors; therefore, intravenous injections should be given over 30 minutes.</a:t>
            </a:r>
          </a:p>
          <a:p>
            <a:r>
              <a:rPr lang="en-US" dirty="0" smtClean="0"/>
              <a:t>H 2 antagonists rarely cause reversible abnormalities in liver chemistry.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ANTACIDS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Antacids </a:t>
            </a:r>
            <a:r>
              <a:rPr lang="en-US" dirty="0"/>
              <a:t>have been used for centuries in the treatment of </a:t>
            </a:r>
            <a:r>
              <a:rPr lang="en-US" dirty="0" smtClean="0"/>
              <a:t>patients with </a:t>
            </a:r>
            <a:r>
              <a:rPr lang="en-US" dirty="0"/>
              <a:t>dyspepsia and acid-peptic disorders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They were the </a:t>
            </a:r>
            <a:r>
              <a:rPr lang="en-US" dirty="0" smtClean="0"/>
              <a:t>mainstay of </a:t>
            </a:r>
            <a:r>
              <a:rPr lang="en-US" dirty="0"/>
              <a:t>treatment for acid-peptic disorders until the advent </a:t>
            </a:r>
            <a:r>
              <a:rPr lang="en-US" dirty="0" smtClean="0"/>
              <a:t>of H </a:t>
            </a:r>
            <a:r>
              <a:rPr lang="en-US" dirty="0"/>
              <a:t>2− receptor antagonists and proton pump inhibitors. </a:t>
            </a:r>
            <a:endParaRPr lang="en-US" dirty="0" smtClean="0"/>
          </a:p>
          <a:p>
            <a:r>
              <a:rPr lang="en-US" dirty="0" smtClean="0"/>
              <a:t>They con</a:t>
            </a:r>
            <a:r>
              <a:rPr lang="en-US" dirty="0"/>
              <a:t>tinue to be used commonly by patients as nonprescription </a:t>
            </a:r>
            <a:r>
              <a:rPr lang="en-US" dirty="0" smtClean="0"/>
              <a:t>remedies for </a:t>
            </a:r>
            <a:r>
              <a:rPr lang="en-US" dirty="0"/>
              <a:t>the treatment of intermittent heartburn and dyspepsia.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Drug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Cimetidine</a:t>
            </a:r>
            <a:r>
              <a:rPr lang="en-US" dirty="0" smtClean="0"/>
              <a:t> </a:t>
            </a:r>
            <a:r>
              <a:rPr lang="en-US" dirty="0"/>
              <a:t>interferes with several important hepatic </a:t>
            </a:r>
            <a:r>
              <a:rPr lang="en-US" dirty="0" err="1" smtClean="0"/>
              <a:t>cytochrome</a:t>
            </a:r>
            <a:r>
              <a:rPr lang="en-US" dirty="0" smtClean="0"/>
              <a:t> P450 </a:t>
            </a:r>
            <a:r>
              <a:rPr lang="en-US" dirty="0"/>
              <a:t>drug metabolism pathways, including those catalyzed </a:t>
            </a:r>
            <a:r>
              <a:rPr lang="en-US" dirty="0" smtClean="0"/>
              <a:t>byCYP1A2</a:t>
            </a:r>
            <a:r>
              <a:rPr lang="en-US" dirty="0"/>
              <a:t>, CYP2C9, CYP2D6, and </a:t>
            </a:r>
            <a:r>
              <a:rPr lang="en-US" dirty="0" smtClean="0"/>
              <a:t>CYP3A4. Hence</a:t>
            </a:r>
            <a:r>
              <a:rPr lang="en-US" dirty="0"/>
              <a:t>, the half-lives of drugs metabolized by these pathways </a:t>
            </a:r>
            <a:r>
              <a:rPr lang="en-US" dirty="0" smtClean="0"/>
              <a:t>may be </a:t>
            </a:r>
            <a:r>
              <a:rPr lang="en-US" dirty="0"/>
              <a:t>prolonged. </a:t>
            </a:r>
            <a:endParaRPr lang="en-US" dirty="0" smtClean="0"/>
          </a:p>
          <a:p>
            <a:r>
              <a:rPr lang="en-US" dirty="0" smtClean="0"/>
              <a:t>Ranitidine </a:t>
            </a:r>
            <a:r>
              <a:rPr lang="en-US" dirty="0"/>
              <a:t>binds 4–10 times less avidly than </a:t>
            </a:r>
            <a:r>
              <a:rPr lang="en-US" dirty="0" err="1" smtClean="0"/>
              <a:t>cimetidine</a:t>
            </a:r>
            <a:r>
              <a:rPr lang="en-US" dirty="0" smtClean="0"/>
              <a:t> to </a:t>
            </a:r>
            <a:r>
              <a:rPr lang="en-US" dirty="0" err="1" smtClean="0"/>
              <a:t>cytochrome</a:t>
            </a:r>
            <a:r>
              <a:rPr lang="en-US" dirty="0" smtClean="0"/>
              <a:t> </a:t>
            </a:r>
            <a:r>
              <a:rPr lang="en-US" dirty="0"/>
              <a:t>P450. Negligible interaction occurs </a:t>
            </a:r>
            <a:r>
              <a:rPr lang="en-US" dirty="0" err="1" smtClean="0"/>
              <a:t>withnizatidine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smtClean="0"/>
              <a:t> </a:t>
            </a:r>
            <a:r>
              <a:rPr lang="en-US" dirty="0" err="1" smtClean="0"/>
              <a:t>famotidine</a:t>
            </a:r>
            <a:r>
              <a:rPr lang="en-US" dirty="0"/>
              <a:t>.</a:t>
            </a:r>
          </a:p>
          <a:p>
            <a:r>
              <a:rPr lang="en-US" dirty="0"/>
              <a:t>H 2 antagonists compete with </a:t>
            </a:r>
            <a:r>
              <a:rPr lang="en-US" dirty="0" err="1"/>
              <a:t>creatinine</a:t>
            </a:r>
            <a:r>
              <a:rPr lang="en-US" dirty="0"/>
              <a:t> and certain drugs (</a:t>
            </a:r>
            <a:r>
              <a:rPr lang="en-US" dirty="0" err="1" smtClean="0"/>
              <a:t>eg</a:t>
            </a:r>
            <a:r>
              <a:rPr lang="en-US" dirty="0" smtClean="0"/>
              <a:t>, </a:t>
            </a:r>
            <a:r>
              <a:rPr lang="en-US" dirty="0" err="1" smtClean="0"/>
              <a:t>procainamide</a:t>
            </a:r>
            <a:r>
              <a:rPr lang="en-US" dirty="0"/>
              <a:t>) for renal tubular secretion. </a:t>
            </a:r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/>
              <a:t>of these </a:t>
            </a:r>
            <a:r>
              <a:rPr lang="en-US" dirty="0" smtClean="0"/>
              <a:t>agents except </a:t>
            </a:r>
            <a:r>
              <a:rPr lang="en-US" dirty="0" err="1"/>
              <a:t>famotidine</a:t>
            </a:r>
            <a:r>
              <a:rPr lang="en-US" dirty="0"/>
              <a:t> inhibit gastric first-pass metabolism of </a:t>
            </a:r>
            <a:r>
              <a:rPr lang="en-US" dirty="0" smtClean="0"/>
              <a:t>ethanol, especially </a:t>
            </a:r>
            <a:r>
              <a:rPr lang="en-US" dirty="0"/>
              <a:t>in women. </a:t>
            </a:r>
            <a:r>
              <a:rPr lang="en-US" dirty="0" smtClean="0"/>
              <a:t>Increased </a:t>
            </a:r>
            <a:r>
              <a:rPr lang="en-US" dirty="0"/>
              <a:t>bioavailability of ethanol could lead to increased </a:t>
            </a:r>
            <a:r>
              <a:rPr lang="en-US" dirty="0" err="1" smtClean="0"/>
              <a:t>bloodethanol</a:t>
            </a:r>
            <a:r>
              <a:rPr lang="en-US" dirty="0" smtClean="0"/>
              <a:t> </a:t>
            </a:r>
            <a:r>
              <a:rPr lang="en-US" dirty="0"/>
              <a:t>levels.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Antacids are weak bases that react with gastric hydrochloric acid </a:t>
            </a:r>
            <a:r>
              <a:rPr lang="en-US" dirty="0" smtClean="0"/>
              <a:t>to form </a:t>
            </a:r>
            <a:r>
              <a:rPr lang="en-US" dirty="0"/>
              <a:t>a salt and water. Their principal mechanism of action is </a:t>
            </a:r>
            <a:r>
              <a:rPr lang="en-US" dirty="0" smtClean="0"/>
              <a:t>reduction of </a:t>
            </a:r>
            <a:r>
              <a:rPr lang="en-US" dirty="0" err="1"/>
              <a:t>intragastric</a:t>
            </a:r>
            <a:r>
              <a:rPr lang="en-US" dirty="0"/>
              <a:t> acidity. </a:t>
            </a:r>
            <a:endParaRPr lang="en-US" dirty="0" smtClean="0"/>
          </a:p>
          <a:p>
            <a:r>
              <a:rPr lang="en-US" dirty="0" smtClean="0"/>
              <a:t>After </a:t>
            </a:r>
            <a:r>
              <a:rPr lang="en-US" dirty="0"/>
              <a:t>a meal, approximately 45 </a:t>
            </a:r>
            <a:r>
              <a:rPr lang="en-US" dirty="0" err="1"/>
              <a:t>mEq</a:t>
            </a:r>
            <a:r>
              <a:rPr lang="en-US" dirty="0"/>
              <a:t>/h </a:t>
            </a:r>
            <a:r>
              <a:rPr lang="en-US" dirty="0" smtClean="0"/>
              <a:t>of hydrochloric </a:t>
            </a:r>
            <a:r>
              <a:rPr lang="en-US" dirty="0"/>
              <a:t>acid is secreted. A single dose of 156 </a:t>
            </a:r>
            <a:r>
              <a:rPr lang="en-US" dirty="0" err="1"/>
              <a:t>mEq</a:t>
            </a:r>
            <a:r>
              <a:rPr lang="en-US" dirty="0"/>
              <a:t> of </a:t>
            </a:r>
            <a:r>
              <a:rPr lang="en-US" dirty="0" smtClean="0"/>
              <a:t>antacid given </a:t>
            </a:r>
            <a:r>
              <a:rPr lang="en-US" dirty="0"/>
              <a:t>1 hour after a meal effectively neutralizes gastric acid for up </a:t>
            </a:r>
            <a:r>
              <a:rPr lang="en-US" dirty="0" smtClean="0"/>
              <a:t>to 2 </a:t>
            </a:r>
            <a:r>
              <a:rPr lang="en-US" dirty="0"/>
              <a:t>hours. </a:t>
            </a:r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the acid-neutralization capacity among </a:t>
            </a:r>
            <a:r>
              <a:rPr lang="en-US" dirty="0" smtClean="0"/>
              <a:t>different proprietary </a:t>
            </a:r>
            <a:r>
              <a:rPr lang="en-US" dirty="0"/>
              <a:t>formulations of antacids is highly variable, depending </a:t>
            </a:r>
            <a:r>
              <a:rPr lang="en-US" dirty="0" smtClean="0"/>
              <a:t>on their </a:t>
            </a:r>
            <a:r>
              <a:rPr lang="en-US" dirty="0"/>
              <a:t>rate of dissolution (tablet versus liquid), water solubility, rate </a:t>
            </a:r>
            <a:r>
              <a:rPr lang="en-US" dirty="0" smtClean="0"/>
              <a:t>of reaction </a:t>
            </a:r>
            <a:r>
              <a:rPr lang="en-US" dirty="0"/>
              <a:t>with acid, and rate of gastric emptying.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Sodium bicarbonate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Sodium bicarbonate (</a:t>
            </a:r>
            <a:r>
              <a:rPr lang="en-US" b="1" dirty="0" err="1"/>
              <a:t>eg</a:t>
            </a:r>
            <a:r>
              <a:rPr lang="en-US" b="1" dirty="0"/>
              <a:t>, baking soda, </a:t>
            </a:r>
            <a:r>
              <a:rPr lang="en-US" b="1" dirty="0" err="1"/>
              <a:t>Alka</a:t>
            </a:r>
            <a:r>
              <a:rPr lang="en-US" b="1" dirty="0"/>
              <a:t> Seltzer) </a:t>
            </a:r>
            <a:r>
              <a:rPr lang="en-US" dirty="0"/>
              <a:t>reacts </a:t>
            </a:r>
            <a:r>
              <a:rPr lang="en-US" dirty="0" smtClean="0"/>
              <a:t>rapidly with </a:t>
            </a:r>
            <a:r>
              <a:rPr lang="en-US" dirty="0"/>
              <a:t>hydrochloric acid (HCL) to produce carbon dioxide </a:t>
            </a:r>
            <a:r>
              <a:rPr lang="en-US" dirty="0" smtClean="0"/>
              <a:t>and sodium </a:t>
            </a:r>
            <a:r>
              <a:rPr lang="en-US" dirty="0"/>
              <a:t>chloride. </a:t>
            </a:r>
            <a:endParaRPr lang="en-US" dirty="0" smtClean="0"/>
          </a:p>
          <a:p>
            <a:r>
              <a:rPr lang="en-US" dirty="0" smtClean="0"/>
              <a:t>Formation </a:t>
            </a:r>
            <a:r>
              <a:rPr lang="en-US" dirty="0"/>
              <a:t>of carbon dioxide results in </a:t>
            </a:r>
            <a:r>
              <a:rPr lang="en-US" dirty="0" smtClean="0"/>
              <a:t>gastric distention </a:t>
            </a:r>
            <a:r>
              <a:rPr lang="en-US" dirty="0"/>
              <a:t>and belching. </a:t>
            </a:r>
            <a:endParaRPr lang="en-US" dirty="0" smtClean="0"/>
          </a:p>
          <a:p>
            <a:r>
              <a:rPr lang="en-US" dirty="0" err="1" smtClean="0"/>
              <a:t>Unreacted</a:t>
            </a:r>
            <a:r>
              <a:rPr lang="en-US" dirty="0" smtClean="0"/>
              <a:t> </a:t>
            </a:r>
            <a:r>
              <a:rPr lang="en-US" dirty="0"/>
              <a:t>alkali is readily absorbed, </a:t>
            </a:r>
            <a:r>
              <a:rPr lang="en-US" dirty="0" smtClean="0"/>
              <a:t>potentially causing </a:t>
            </a:r>
            <a:r>
              <a:rPr lang="en-US" dirty="0"/>
              <a:t>metabolic alkalosis when given in high doses or </a:t>
            </a:r>
            <a:r>
              <a:rPr lang="en-US" dirty="0" smtClean="0"/>
              <a:t>to patients </a:t>
            </a:r>
            <a:r>
              <a:rPr lang="en-US" dirty="0"/>
              <a:t>with renal insufficiency. </a:t>
            </a:r>
            <a:endParaRPr lang="en-US" dirty="0" smtClean="0"/>
          </a:p>
          <a:p>
            <a:r>
              <a:rPr lang="en-US" dirty="0" smtClean="0"/>
              <a:t>Sodium </a:t>
            </a:r>
            <a:r>
              <a:rPr lang="en-US" dirty="0"/>
              <a:t>chloride absorption </a:t>
            </a:r>
            <a:r>
              <a:rPr lang="en-US" dirty="0" smtClean="0"/>
              <a:t>may exacerbate </a:t>
            </a:r>
            <a:r>
              <a:rPr lang="en-US" dirty="0"/>
              <a:t>fluid retention in patients with heart failure, </a:t>
            </a:r>
            <a:r>
              <a:rPr lang="en-US" dirty="0" smtClean="0"/>
              <a:t>hypertension, and </a:t>
            </a:r>
            <a:r>
              <a:rPr lang="en-US" dirty="0"/>
              <a:t>renal insufficiency.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Calcium carbonate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b="1" dirty="0"/>
              <a:t>Calcium carbonate (eg, Tums, </a:t>
            </a:r>
            <a:r>
              <a:rPr lang="pt-BR" b="1" dirty="0" smtClean="0"/>
              <a:t>Os-Cal) </a:t>
            </a:r>
            <a:r>
              <a:rPr lang="en-US" dirty="0" smtClean="0"/>
              <a:t>is </a:t>
            </a:r>
            <a:r>
              <a:rPr lang="en-US" dirty="0"/>
              <a:t>less soluble and reacts more slowly than sodium bicarbonate </a:t>
            </a:r>
            <a:r>
              <a:rPr lang="en-US" dirty="0" smtClean="0"/>
              <a:t>with </a:t>
            </a:r>
            <a:r>
              <a:rPr lang="en-US" dirty="0" err="1" smtClean="0"/>
              <a:t>HCl</a:t>
            </a:r>
            <a:r>
              <a:rPr lang="en-US" dirty="0" smtClean="0"/>
              <a:t> </a:t>
            </a:r>
            <a:r>
              <a:rPr lang="en-US" dirty="0"/>
              <a:t>to form carbon dioxide and calcium chloride (</a:t>
            </a:r>
            <a:r>
              <a:rPr lang="en-US" dirty="0" err="1"/>
              <a:t>CaCl</a:t>
            </a:r>
            <a:r>
              <a:rPr lang="en-US" dirty="0"/>
              <a:t> 2 ). </a:t>
            </a:r>
            <a:endParaRPr lang="en-US" dirty="0" smtClean="0"/>
          </a:p>
          <a:p>
            <a:r>
              <a:rPr lang="en-US" dirty="0" smtClean="0"/>
              <a:t>Like sodium </a:t>
            </a:r>
            <a:r>
              <a:rPr lang="en-US" dirty="0"/>
              <a:t>bicarbonate, calcium carbonate may cause belching or </a:t>
            </a:r>
            <a:r>
              <a:rPr lang="en-US" dirty="0" smtClean="0"/>
              <a:t>metabolic alkalosis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Excessive </a:t>
            </a:r>
            <a:r>
              <a:rPr lang="en-US" dirty="0"/>
              <a:t>doses of either sodium bicarbonate or calcium </a:t>
            </a:r>
            <a:r>
              <a:rPr lang="en-US" dirty="0" smtClean="0"/>
              <a:t>carbonate with </a:t>
            </a:r>
            <a:r>
              <a:rPr lang="en-US" dirty="0"/>
              <a:t>calcium-containing dairy products can lead to </a:t>
            </a:r>
            <a:r>
              <a:rPr lang="en-US" dirty="0" err="1" smtClean="0"/>
              <a:t>hypercalcemia</a:t>
            </a:r>
            <a:r>
              <a:rPr lang="en-US" dirty="0" smtClean="0"/>
              <a:t>, renal </a:t>
            </a:r>
            <a:r>
              <a:rPr lang="en-US" dirty="0"/>
              <a:t>insufficiency, and metabolic alkalosis (milk-alkali syndrome).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Magnesium hydroxide or Aluminum</a:t>
            </a:r>
            <a:br>
              <a:rPr lang="en-US" b="1" dirty="0" smtClean="0"/>
            </a:br>
            <a:r>
              <a:rPr lang="en-US" b="1" dirty="0" smtClean="0"/>
              <a:t>hydroxide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Formulations containing </a:t>
            </a:r>
            <a:r>
              <a:rPr lang="en-US" b="1" dirty="0"/>
              <a:t>magnesium hydroxide or </a:t>
            </a:r>
            <a:r>
              <a:rPr lang="en-US" b="1" dirty="0" smtClean="0"/>
              <a:t>aluminum hydroxide </a:t>
            </a:r>
            <a:r>
              <a:rPr lang="en-US" dirty="0"/>
              <a:t>react slowly with </a:t>
            </a:r>
            <a:r>
              <a:rPr lang="en-US" dirty="0" err="1"/>
              <a:t>HCl</a:t>
            </a:r>
            <a:r>
              <a:rPr lang="en-US" dirty="0"/>
              <a:t> to form magnesium chloride </a:t>
            </a:r>
            <a:r>
              <a:rPr lang="en-US" dirty="0" smtClean="0"/>
              <a:t>or aluminum </a:t>
            </a:r>
            <a:r>
              <a:rPr lang="en-US" dirty="0"/>
              <a:t>chloride and water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Because no gas is generated, </a:t>
            </a:r>
            <a:r>
              <a:rPr lang="en-US" dirty="0" smtClean="0"/>
              <a:t>belching does </a:t>
            </a:r>
            <a:r>
              <a:rPr lang="en-US" dirty="0"/>
              <a:t>not occur. Metabolic alkalosis is also uncommon because of </a:t>
            </a:r>
            <a:r>
              <a:rPr lang="en-US" dirty="0" smtClean="0"/>
              <a:t>the efficiency </a:t>
            </a:r>
            <a:r>
              <a:rPr lang="en-US" dirty="0"/>
              <a:t>of the neutralization reaction. </a:t>
            </a:r>
            <a:endParaRPr lang="en-US" dirty="0" smtClean="0"/>
          </a:p>
          <a:p>
            <a:r>
              <a:rPr lang="en-US" dirty="0" smtClean="0"/>
              <a:t>Because </a:t>
            </a:r>
            <a:r>
              <a:rPr lang="en-US" dirty="0"/>
              <a:t>unabsorbed </a:t>
            </a:r>
            <a:r>
              <a:rPr lang="en-US" dirty="0" smtClean="0"/>
              <a:t>magnesium salts </a:t>
            </a:r>
            <a:r>
              <a:rPr lang="en-US" dirty="0"/>
              <a:t>may cause an osmotic diarrhea and aluminum salts </a:t>
            </a:r>
            <a:r>
              <a:rPr lang="en-US" dirty="0" smtClean="0"/>
              <a:t>may cause </a:t>
            </a:r>
            <a:r>
              <a:rPr lang="en-US" dirty="0"/>
              <a:t>constipation, these agents are commonly administered </a:t>
            </a:r>
            <a:r>
              <a:rPr lang="en-US" dirty="0" smtClean="0"/>
              <a:t>together in </a:t>
            </a:r>
            <a:r>
              <a:rPr lang="en-US" dirty="0"/>
              <a:t>proprietary formulations (</a:t>
            </a:r>
            <a:r>
              <a:rPr lang="en-US" dirty="0" err="1"/>
              <a:t>eg</a:t>
            </a:r>
            <a:r>
              <a:rPr lang="en-US" dirty="0"/>
              <a:t>, </a:t>
            </a:r>
            <a:r>
              <a:rPr lang="en-US" dirty="0" err="1"/>
              <a:t>Gelusil</a:t>
            </a:r>
            <a:r>
              <a:rPr lang="en-US" dirty="0"/>
              <a:t>, Maalox, Mylanta) to </a:t>
            </a:r>
            <a:r>
              <a:rPr lang="en-US" dirty="0" smtClean="0"/>
              <a:t>minimize the </a:t>
            </a:r>
            <a:r>
              <a:rPr lang="en-US" dirty="0"/>
              <a:t>impact on bowel function. </a:t>
            </a:r>
            <a:endParaRPr lang="en-US" dirty="0" smtClean="0"/>
          </a:p>
          <a:p>
            <a:r>
              <a:rPr lang="en-US" dirty="0" smtClean="0"/>
              <a:t>Both </a:t>
            </a:r>
            <a:r>
              <a:rPr lang="en-US" dirty="0"/>
              <a:t>magnesium and </a:t>
            </a:r>
            <a:r>
              <a:rPr lang="en-US" dirty="0" smtClean="0"/>
              <a:t>aluminum are </a:t>
            </a:r>
            <a:r>
              <a:rPr lang="en-US" dirty="0"/>
              <a:t>absorbed and excreted by the kidneys. Hence, patients with </a:t>
            </a:r>
            <a:r>
              <a:rPr lang="en-US" dirty="0" smtClean="0"/>
              <a:t>renal insufficiency </a:t>
            </a:r>
            <a:r>
              <a:rPr lang="en-US" dirty="0"/>
              <a:t>should not take these agents long-term.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 2 -RECEPTOR ANTAGONISTS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Commonly </a:t>
            </a:r>
            <a:r>
              <a:rPr lang="en-US" dirty="0"/>
              <a:t>referred to as </a:t>
            </a:r>
            <a:r>
              <a:rPr lang="en-US" dirty="0" smtClean="0"/>
              <a:t>H2 blockers</a:t>
            </a:r>
          </a:p>
          <a:p>
            <a:r>
              <a:rPr lang="en-US" dirty="0" smtClean="0"/>
              <a:t>Four </a:t>
            </a:r>
            <a:r>
              <a:rPr lang="en-US" dirty="0"/>
              <a:t>H 2 antagonists are in clinical </a:t>
            </a:r>
            <a:r>
              <a:rPr lang="en-US" dirty="0" smtClean="0"/>
              <a:t>use: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dirty="0" err="1"/>
              <a:t>C</a:t>
            </a:r>
            <a:r>
              <a:rPr lang="en-US" dirty="0" err="1" smtClean="0"/>
              <a:t>imetidine</a:t>
            </a:r>
            <a:endParaRPr lang="en-US" dirty="0" smtClean="0"/>
          </a:p>
          <a:p>
            <a:pPr marL="971550" lvl="1" indent="-571500">
              <a:buFont typeface="+mj-lt"/>
              <a:buAutoNum type="romanLcPeriod"/>
            </a:pPr>
            <a:r>
              <a:rPr lang="en-US" dirty="0"/>
              <a:t>R</a:t>
            </a:r>
            <a:r>
              <a:rPr lang="en-US" dirty="0" smtClean="0"/>
              <a:t>anitidine 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dirty="0" err="1"/>
              <a:t>F</a:t>
            </a:r>
            <a:r>
              <a:rPr lang="en-US" dirty="0" err="1" smtClean="0"/>
              <a:t>amotidine</a:t>
            </a:r>
            <a:endParaRPr lang="en-US" dirty="0" smtClean="0"/>
          </a:p>
          <a:p>
            <a:pPr marL="971550" lvl="1" indent="-571500">
              <a:buFont typeface="+mj-lt"/>
              <a:buAutoNum type="romanLcPeriod"/>
            </a:pPr>
            <a:r>
              <a:rPr lang="en-US" dirty="0" err="1"/>
              <a:t>N</a:t>
            </a:r>
            <a:r>
              <a:rPr lang="en-US" dirty="0" err="1" smtClean="0"/>
              <a:t>izatidine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Chemistry &amp; Pharmacokinetics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All four agents are rapidly absorbed from </a:t>
            </a:r>
            <a:r>
              <a:rPr lang="en-US" dirty="0" smtClean="0"/>
              <a:t>the intestine</a:t>
            </a:r>
            <a:r>
              <a:rPr lang="en-US" dirty="0"/>
              <a:t>. </a:t>
            </a:r>
            <a:r>
              <a:rPr lang="en-US" dirty="0" err="1"/>
              <a:t>Cimetidine</a:t>
            </a:r>
            <a:r>
              <a:rPr lang="en-US" dirty="0"/>
              <a:t>, </a:t>
            </a:r>
            <a:r>
              <a:rPr lang="en-US" dirty="0" smtClean="0"/>
              <a:t> ranitidine</a:t>
            </a:r>
            <a:r>
              <a:rPr lang="en-US" dirty="0"/>
              <a:t>, and </a:t>
            </a:r>
            <a:r>
              <a:rPr lang="en-US" dirty="0" err="1"/>
              <a:t>famotidine</a:t>
            </a:r>
            <a:r>
              <a:rPr lang="en-US" dirty="0"/>
              <a:t> undergo </a:t>
            </a:r>
            <a:r>
              <a:rPr lang="en-US" dirty="0" smtClean="0"/>
              <a:t>first-pass hepatic </a:t>
            </a:r>
            <a:r>
              <a:rPr lang="en-US" dirty="0"/>
              <a:t>metabolism resulting in a bioavailability of </a:t>
            </a:r>
            <a:r>
              <a:rPr lang="en-US" dirty="0" smtClean="0"/>
              <a:t>approximately 50</a:t>
            </a:r>
            <a:r>
              <a:rPr lang="en-US" dirty="0"/>
              <a:t>%. </a:t>
            </a:r>
            <a:r>
              <a:rPr lang="en-US" dirty="0" err="1"/>
              <a:t>Nizatidine</a:t>
            </a:r>
            <a:r>
              <a:rPr lang="en-US" dirty="0"/>
              <a:t> has little first-pass metabolism.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serum </a:t>
            </a:r>
            <a:r>
              <a:rPr lang="en-US" dirty="0" err="1" smtClean="0"/>
              <a:t>halflives</a:t>
            </a:r>
            <a:r>
              <a:rPr lang="en-US" dirty="0" smtClean="0"/>
              <a:t> of </a:t>
            </a:r>
            <a:r>
              <a:rPr lang="en-US" dirty="0"/>
              <a:t>the four agents range from 1.1 to 4 hours; however, </a:t>
            </a:r>
            <a:r>
              <a:rPr lang="en-US" dirty="0" smtClean="0"/>
              <a:t>duration of </a:t>
            </a:r>
            <a:r>
              <a:rPr lang="en-US" dirty="0"/>
              <a:t>action depends on the dose </a:t>
            </a:r>
            <a:r>
              <a:rPr lang="en-US" dirty="0" smtClean="0"/>
              <a:t>given. </a:t>
            </a:r>
          </a:p>
          <a:p>
            <a:r>
              <a:rPr lang="en-US" dirty="0" smtClean="0"/>
              <a:t>H 2 antagonists </a:t>
            </a:r>
            <a:r>
              <a:rPr lang="en-US" dirty="0"/>
              <a:t>are cleared by a combination of hepatic </a:t>
            </a:r>
            <a:r>
              <a:rPr lang="en-US" dirty="0" smtClean="0"/>
              <a:t>metabolism, </a:t>
            </a:r>
            <a:r>
              <a:rPr lang="en-US" dirty="0" err="1" smtClean="0"/>
              <a:t>glomerular</a:t>
            </a:r>
            <a:r>
              <a:rPr lang="en-US" dirty="0" smtClean="0"/>
              <a:t> </a:t>
            </a:r>
            <a:r>
              <a:rPr lang="en-US" dirty="0"/>
              <a:t>filtration, and renal tubular secretion. </a:t>
            </a:r>
            <a:endParaRPr lang="en-US" dirty="0" smtClean="0"/>
          </a:p>
          <a:p>
            <a:r>
              <a:rPr lang="en-US" dirty="0" smtClean="0"/>
              <a:t>Dose reduction is </a:t>
            </a:r>
            <a:r>
              <a:rPr lang="en-US" dirty="0"/>
              <a:t>required in patients with moderate to severe renal (and </a:t>
            </a:r>
            <a:r>
              <a:rPr lang="en-US" dirty="0" smtClean="0"/>
              <a:t>possibly severe </a:t>
            </a:r>
            <a:r>
              <a:rPr lang="en-US" dirty="0"/>
              <a:t>hepatic) insufficiency.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the elderly, there is a decline of </a:t>
            </a:r>
            <a:r>
              <a:rPr lang="en-US" dirty="0" smtClean="0"/>
              <a:t>up to </a:t>
            </a:r>
            <a:r>
              <a:rPr lang="en-US" dirty="0"/>
              <a:t>50% in drug clearance as well as a significant reduction in </a:t>
            </a:r>
            <a:r>
              <a:rPr lang="en-US" dirty="0" smtClean="0"/>
              <a:t>volume of </a:t>
            </a:r>
            <a:r>
              <a:rPr lang="en-US" dirty="0"/>
              <a:t>distribution.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Pharmacodynamics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 H 2 antagonists exhibit competitive inhibition at the </a:t>
            </a:r>
            <a:r>
              <a:rPr lang="en-US" dirty="0" smtClean="0"/>
              <a:t>parietal cell </a:t>
            </a:r>
            <a:r>
              <a:rPr lang="en-US" dirty="0"/>
              <a:t>H 2 receptor and suppress basal and meal-stimulated </a:t>
            </a:r>
            <a:r>
              <a:rPr lang="en-US" dirty="0" smtClean="0"/>
              <a:t>acid secretion </a:t>
            </a:r>
            <a:r>
              <a:rPr lang="en-US" dirty="0"/>
              <a:t>in a linear, dose-dependent manner. </a:t>
            </a:r>
            <a:endParaRPr lang="en-US" dirty="0" smtClean="0"/>
          </a:p>
          <a:p>
            <a:r>
              <a:rPr lang="en-US" dirty="0" smtClean="0"/>
              <a:t>They are </a:t>
            </a:r>
            <a:r>
              <a:rPr lang="en-US" dirty="0"/>
              <a:t>highly selective and do not affect H 1 or H 3 </a:t>
            </a:r>
            <a:r>
              <a:rPr lang="en-US" dirty="0" smtClean="0"/>
              <a:t>receptors.</a:t>
            </a:r>
          </a:p>
          <a:p>
            <a:r>
              <a:rPr lang="en-US" dirty="0" smtClean="0"/>
              <a:t>The </a:t>
            </a:r>
            <a:r>
              <a:rPr lang="en-US" dirty="0"/>
              <a:t>volume of gastric secretion and the </a:t>
            </a:r>
            <a:r>
              <a:rPr lang="en-US" dirty="0" smtClean="0"/>
              <a:t>concentration of </a:t>
            </a:r>
            <a:r>
              <a:rPr lang="en-US" dirty="0"/>
              <a:t>pepsin are also reduced.</a:t>
            </a:r>
          </a:p>
          <a:p>
            <a:r>
              <a:rPr lang="en-US" dirty="0"/>
              <a:t>H 2 antagonists reduce acid secretion stimulated by </a:t>
            </a:r>
            <a:r>
              <a:rPr lang="en-US" dirty="0" smtClean="0"/>
              <a:t>histamine as </a:t>
            </a:r>
            <a:r>
              <a:rPr lang="en-US" dirty="0"/>
              <a:t>well as by </a:t>
            </a:r>
            <a:r>
              <a:rPr lang="en-US" dirty="0" err="1"/>
              <a:t>gastrin</a:t>
            </a:r>
            <a:r>
              <a:rPr lang="en-US" dirty="0"/>
              <a:t> and </a:t>
            </a:r>
            <a:r>
              <a:rPr lang="en-US" dirty="0" err="1"/>
              <a:t>cholinomimetic</a:t>
            </a:r>
            <a:r>
              <a:rPr lang="en-US" dirty="0"/>
              <a:t> agents through </a:t>
            </a:r>
            <a:r>
              <a:rPr lang="en-US" dirty="0" smtClean="0"/>
              <a:t>two mechanisms: </a:t>
            </a:r>
          </a:p>
          <a:p>
            <a:pPr marL="628650" indent="-571500">
              <a:buFont typeface="+mj-lt"/>
              <a:buAutoNum type="romanLcPeriod"/>
            </a:pPr>
            <a:r>
              <a:rPr lang="en-US" dirty="0"/>
              <a:t>H</a:t>
            </a:r>
            <a:r>
              <a:rPr lang="en-US" dirty="0" smtClean="0"/>
              <a:t>istamine </a:t>
            </a:r>
            <a:r>
              <a:rPr lang="en-US" dirty="0"/>
              <a:t>released from ECL cells by </a:t>
            </a:r>
            <a:r>
              <a:rPr lang="en-US" dirty="0" err="1"/>
              <a:t>gastrin</a:t>
            </a:r>
            <a:r>
              <a:rPr lang="en-US" dirty="0"/>
              <a:t> </a:t>
            </a:r>
            <a:r>
              <a:rPr lang="en-US" dirty="0" smtClean="0"/>
              <a:t>or </a:t>
            </a:r>
            <a:r>
              <a:rPr lang="en-US" dirty="0" err="1" smtClean="0"/>
              <a:t>vagal</a:t>
            </a:r>
            <a:r>
              <a:rPr lang="en-US" dirty="0" smtClean="0"/>
              <a:t> </a:t>
            </a:r>
            <a:r>
              <a:rPr lang="en-US" dirty="0"/>
              <a:t>stimulation is blocked from binding to the parietal cell H </a:t>
            </a:r>
            <a:r>
              <a:rPr lang="en-US" dirty="0" smtClean="0"/>
              <a:t>2 receptor.</a:t>
            </a:r>
          </a:p>
          <a:p>
            <a:pPr marL="628650" indent="-571500">
              <a:buFont typeface="+mj-lt"/>
              <a:buAutoNum type="romanLcPeriod"/>
            </a:pPr>
            <a:r>
              <a:rPr lang="en-US" dirty="0"/>
              <a:t>D</a:t>
            </a:r>
            <a:r>
              <a:rPr lang="en-US" dirty="0" smtClean="0"/>
              <a:t>irect </a:t>
            </a:r>
            <a:r>
              <a:rPr lang="en-US" dirty="0"/>
              <a:t>stimulation of the parietal cell by </a:t>
            </a:r>
            <a:r>
              <a:rPr lang="en-US" dirty="0" err="1" smtClean="0"/>
              <a:t>gastrin</a:t>
            </a:r>
            <a:r>
              <a:rPr lang="en-US" dirty="0" smtClean="0"/>
              <a:t> or </a:t>
            </a:r>
            <a:r>
              <a:rPr lang="en-US" dirty="0"/>
              <a:t>acetylcholine has a diminished effect on acid secretion in </a:t>
            </a:r>
            <a:r>
              <a:rPr lang="en-US" dirty="0" smtClean="0"/>
              <a:t>the presence </a:t>
            </a:r>
            <a:r>
              <a:rPr lang="en-US" dirty="0"/>
              <a:t>of H 2 -receptor blockade.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1892</Words>
  <Application>Microsoft Office PowerPoint</Application>
  <PresentationFormat>On-screen Show (4:3)</PresentationFormat>
  <Paragraphs>129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Peptic ulcer drugs  </vt:lpstr>
      <vt:lpstr>ANTACIDS </vt:lpstr>
      <vt:lpstr>Slide 3</vt:lpstr>
      <vt:lpstr>Sodium bicarbonate</vt:lpstr>
      <vt:lpstr>Calcium carbonate</vt:lpstr>
      <vt:lpstr>Magnesium hydroxide or Aluminum hydroxide</vt:lpstr>
      <vt:lpstr>H 2 -RECEPTOR ANTAGONISTS</vt:lpstr>
      <vt:lpstr>Chemistry &amp; Pharmacokinetics</vt:lpstr>
      <vt:lpstr>Pharmacodynamics</vt:lpstr>
      <vt:lpstr>Slide 10</vt:lpstr>
      <vt:lpstr>Clinical Uses</vt:lpstr>
      <vt:lpstr>B. Peptic Ulcer Disease</vt:lpstr>
      <vt:lpstr>Slide 13</vt:lpstr>
      <vt:lpstr>C. Nonulcer Dyspepsia</vt:lpstr>
      <vt:lpstr>D. Prevention of Bleeding from Stress-Related Gastritis</vt:lpstr>
      <vt:lpstr>Clinical comparisons of H2–receptor blockers.</vt:lpstr>
      <vt:lpstr>Adverse Effects</vt:lpstr>
      <vt:lpstr>Slide 18</vt:lpstr>
      <vt:lpstr>Slide 19</vt:lpstr>
      <vt:lpstr>Drug Interactions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Peptic ulcer drugs  </dc:title>
  <dc:creator>user</dc:creator>
  <cp:lastModifiedBy>user</cp:lastModifiedBy>
  <cp:revision>1</cp:revision>
  <dcterms:created xsi:type="dcterms:W3CDTF">2017-11-09T02:41:55Z</dcterms:created>
  <dcterms:modified xsi:type="dcterms:W3CDTF">2017-11-09T04:15:56Z</dcterms:modified>
</cp:coreProperties>
</file>